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3" r:id="rId2"/>
    <p:sldMasterId id="2147483657" r:id="rId3"/>
    <p:sldMasterId id="2147483844" r:id="rId4"/>
    <p:sldMasterId id="2147483856" r:id="rId5"/>
    <p:sldMasterId id="2147483868" r:id="rId6"/>
  </p:sldMasterIdLst>
  <p:notesMasterIdLst>
    <p:notesMasterId r:id="rId38"/>
  </p:notesMasterIdLst>
  <p:handoutMasterIdLst>
    <p:handoutMasterId r:id="rId39"/>
  </p:handoutMasterIdLst>
  <p:sldIdLst>
    <p:sldId id="256" r:id="rId7"/>
    <p:sldId id="435" r:id="rId8"/>
    <p:sldId id="327" r:id="rId9"/>
    <p:sldId id="471" r:id="rId10"/>
    <p:sldId id="424" r:id="rId11"/>
    <p:sldId id="377" r:id="rId12"/>
    <p:sldId id="393" r:id="rId13"/>
    <p:sldId id="394" r:id="rId14"/>
    <p:sldId id="473" r:id="rId15"/>
    <p:sldId id="395" r:id="rId16"/>
    <p:sldId id="382" r:id="rId17"/>
    <p:sldId id="259" r:id="rId18"/>
    <p:sldId id="286" r:id="rId19"/>
    <p:sldId id="474" r:id="rId20"/>
    <p:sldId id="269" r:id="rId21"/>
    <p:sldId id="402" r:id="rId22"/>
    <p:sldId id="270" r:id="rId23"/>
    <p:sldId id="271" r:id="rId24"/>
    <p:sldId id="272" r:id="rId25"/>
    <p:sldId id="284" r:id="rId26"/>
    <p:sldId id="385" r:id="rId27"/>
    <p:sldId id="427" r:id="rId28"/>
    <p:sldId id="436" r:id="rId29"/>
    <p:sldId id="437" r:id="rId30"/>
    <p:sldId id="258" r:id="rId31"/>
    <p:sldId id="260" r:id="rId32"/>
    <p:sldId id="262" r:id="rId33"/>
    <p:sldId id="266" r:id="rId34"/>
    <p:sldId id="267" r:id="rId35"/>
    <p:sldId id="438" r:id="rId36"/>
    <p:sldId id="432" r:id="rId37"/>
  </p:sldIdLst>
  <p:sldSz cx="9144000" cy="6858000" type="screen4x3"/>
  <p:notesSz cx="698500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C4A1"/>
    <a:srgbClr val="C8C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84489" autoAdjust="0"/>
  </p:normalViewPr>
  <p:slideViewPr>
    <p:cSldViewPr>
      <p:cViewPr varScale="1">
        <p:scale>
          <a:sx n="53" d="100"/>
          <a:sy n="53" d="100"/>
        </p:scale>
        <p:origin x="116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7F01E1E6-85EE-4599-AFB3-095F7D84C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00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66823826-D37D-4D98-8F0B-ECC4F847F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55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30B4F0-CA67-4DC0-B15A-BAF1C51031D2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823826-D37D-4D98-8F0B-ECC4F847F6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3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6D1917-93EE-4A69-B19C-3F366B8328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at c. 50 sec.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823826-D37D-4D98-8F0B-ECC4F847F6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82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DD8939A0-F4C3-4CCD-92D4-7F4EDE7C5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2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32E4-77DD-457C-B18E-F9E265BD3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6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4A17-B1F4-4B92-A445-ED13B3079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2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0543FF65-DC86-4C32-AE38-D72AE76CA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6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10662-3922-418E-A714-ED33DC77B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C42C-0CCE-48C1-8878-5BC837759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0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464DD-54D1-4B26-AD84-7266B2B12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5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3D713-A26B-4950-8CF1-0AAEA88E2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7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6223-02D3-4D6C-A5AA-DCC147F06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8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FA4B-800B-4F71-BEBA-6B112281A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04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B67FB-80DE-4C0F-83F7-9AA1FAA36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5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6DF65-37FC-4722-8541-F5BB64607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63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805E9-1218-4913-8354-749F5E095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2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09EA4-E7E3-42F5-8FD9-678356ECB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4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EC6C6-6E30-4DD7-B762-8027D8B26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22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439F7148-B5D5-4587-B021-4AE9C8545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2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63F58-9ECF-4982-8084-FCED53C6F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27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D8B9F-7307-4B7F-B03C-9F311516F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5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37D40-662F-4E79-81EB-F510B693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39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70807-AB06-4C49-826C-14943F468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02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BBD95-47D7-49A4-95D8-2DB07FD16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8D7BE-A947-49DB-99CC-B7E05B3A3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3E21-5A2F-461F-8750-9483791FF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86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41E3-24AE-49CF-9F50-E76E85375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46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7D004-D5DA-46B8-A8F8-E689C97CB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33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E898-CFB0-4807-A9E1-7325D24F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3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50C8A-C175-436F-B886-432D98D13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39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A2A55FD4-7ACF-4C93-B024-7B40D098F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4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5D2C-DA1B-4A19-8079-6870F40CF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7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3FA4-D31D-4A3C-8D1E-4BAA2BA97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54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17656-B2C4-4D7E-9FCA-E507B8B0F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49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D2C6-358C-42C4-B5FF-001BF29AA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3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B221E-EC4F-4C50-942B-10B73918A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6F69-3C9F-45D1-8724-96CC7EE75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916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695B6-A0CC-4935-922E-FC7F134AF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89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678C-E49E-4610-9303-68F1104C6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36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ECDF9-47E6-413B-BAE3-0FF356E88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67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D396C-4B6D-4E4E-B5CF-3E0ACAD6A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90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9C5D6-78E2-4BAD-AF75-B18A77559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6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CE4FDCFA-FB6F-4F3D-BEBA-F7753DCED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70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BEC5F-929D-4B50-8B38-1740A9DE3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683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4CAC-79A2-4748-ACBE-EC9BD6D6F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905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F740E-1D56-438C-A30B-A497A454D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307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B6324-D703-4D88-896F-75948549F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9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9910C-E567-42B3-AD3D-74110A845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1DFA4-1184-4736-B99B-E5C239450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5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B9762-6AA9-43D5-9610-84717709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53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9731B-A7AF-4579-96C7-7B41F0737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19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BBDD2-7562-4296-873F-3F86253F8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859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18E90-B389-400F-8DD5-DD4289375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55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A4BA2-1603-4AC2-A5DF-A3EE9788B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173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050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5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CF5FD6AA-E169-49DB-B73C-08E6EEB2F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3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BFE2-0A1B-43BD-9128-48C5A6109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126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ED68-6AC0-4411-8A71-A51F66C3D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43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8EEB0-3614-4AB6-B27D-E9759B454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7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2F05-5DC8-46F9-A61A-6CD1E2C33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454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2F09-6935-4BE3-AC3A-2D6FED91A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314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2B9D1-27F0-435D-B7D3-E88285779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511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144AE-1AA5-4051-A43C-B4554DA1E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487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686CD-7861-413D-9AA2-75BBABF45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035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2282D-73C2-4617-A714-0C2A86F9C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465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ED559-863E-4502-9F18-F06DA5094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558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6CE9-1037-4A47-BFEF-74DF26E3D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2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D15C4-990F-4623-BCA3-A3CEF237B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8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8F4BB-D912-4B39-9ECD-7FCF4B698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D458-EE01-403B-9D90-34E9C5725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1E7D6A1-E5B7-47A6-B860-066C4F8F0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61CB946-7E4F-4030-B8C0-EBC8058FE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55E4336-6A15-490F-ACAF-012F5EEA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4A169CF-56AC-4E36-9AEC-A1E318BB9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0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22A07BC-FC86-419F-980B-209FC63A0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076543A-5ECD-4678-BE8B-0D0924396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5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10su10lpv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4419600" cy="1143000"/>
          </a:xfrm>
        </p:spPr>
        <p:txBody>
          <a:bodyPr/>
          <a:lstStyle/>
          <a:p>
            <a:r>
              <a:rPr kumimoji="0" lang="en-US" altLang="en-US" sz="3600" b="1" dirty="0">
                <a:solidFill>
                  <a:schemeClr val="tx1"/>
                </a:solidFill>
              </a:rPr>
              <a:t>Comprehending the Psalms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876800"/>
            <a:ext cx="4648200" cy="990600"/>
          </a:xfrm>
        </p:spPr>
        <p:txBody>
          <a:bodyPr/>
          <a:lstStyle/>
          <a:p>
            <a:pPr algn="l"/>
            <a:r>
              <a:rPr lang="en-US" altLang="en-US" b="1"/>
              <a:t>Dr. Rodney K. Duke</a:t>
            </a:r>
          </a:p>
        </p:txBody>
      </p:sp>
      <p:pic>
        <p:nvPicPr>
          <p:cNvPr id="21508" name="Picture 4" descr="papyrus_6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32385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5334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/>
              <a:t>Setting of transmission and employment</a:t>
            </a:r>
          </a:p>
        </p:txBody>
      </p:sp>
      <p:pic>
        <p:nvPicPr>
          <p:cNvPr id="207875" name="Picture 3" descr="Model of Jerusa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92538"/>
            <a:ext cx="419100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   1.  Whatever the origin of the Psalms, they seem to have been </a:t>
            </a:r>
            <a:r>
              <a:rPr lang="en-US" altLang="en-US" b="1" dirty="0">
                <a:solidFill>
                  <a:schemeClr val="accent1"/>
                </a:solidFill>
              </a:rPr>
              <a:t>used</a:t>
            </a:r>
            <a:br>
              <a:rPr lang="en-US" altLang="en-US" b="1" dirty="0">
                <a:solidFill>
                  <a:schemeClr val="accent1"/>
                </a:solidFill>
              </a:rPr>
            </a:br>
            <a:r>
              <a:rPr lang="en-US" altLang="en-US" b="1" dirty="0">
                <a:solidFill>
                  <a:schemeClr val="accent1"/>
                </a:solidFill>
              </a:rPr>
              <a:t>          in the Temple worship</a:t>
            </a:r>
            <a:r>
              <a:rPr lang="en-US" altLang="en-US" b="1" dirty="0"/>
              <a:t> as collected “books” of psalms.</a:t>
            </a:r>
          </a:p>
          <a:p>
            <a:pPr>
              <a:spcBef>
                <a:spcPct val="50000"/>
              </a:spcBef>
            </a:pPr>
            <a:r>
              <a:rPr lang="en-US" altLang="en-US" b="1" dirty="0"/>
              <a:t>    2.  </a:t>
            </a:r>
            <a:r>
              <a:rPr lang="en-US" altLang="en-US" b="1" dirty="0">
                <a:solidFill>
                  <a:schemeClr val="accent1"/>
                </a:solidFill>
              </a:rPr>
              <a:t>The Psalms as we have them have been made very generic</a:t>
            </a:r>
            <a:r>
              <a:rPr lang="en-US" altLang="en-US" b="1" dirty="0"/>
              <a:t>: </a:t>
            </a:r>
            <a:br>
              <a:rPr lang="en-US" altLang="en-US" b="1" dirty="0"/>
            </a:br>
            <a:r>
              <a:rPr lang="en-US" altLang="en-US" b="1" dirty="0"/>
              <a:t>         enemies, illnesses, threats, occasions of joy, etc. are stated in </a:t>
            </a:r>
            <a:br>
              <a:rPr lang="en-US" altLang="en-US" b="1" dirty="0"/>
            </a:br>
            <a:r>
              <a:rPr lang="en-US" altLang="en-US" b="1" dirty="0"/>
              <a:t>         general terms.</a:t>
            </a:r>
          </a:p>
          <a:p>
            <a:pPr>
              <a:spcBef>
                <a:spcPct val="50000"/>
              </a:spcBef>
            </a:pPr>
            <a:r>
              <a:rPr lang="en-US" altLang="en-US" b="1" dirty="0"/>
              <a:t>    3.  </a:t>
            </a:r>
            <a:r>
              <a:rPr lang="en-US" altLang="en-US" b="1" dirty="0">
                <a:solidFill>
                  <a:srgbClr val="C00000"/>
                </a:solidFill>
              </a:rPr>
              <a:t>As a result, the Psalms have become applicable to all people</a:t>
            </a:r>
            <a:r>
              <a:rPr lang="en-US" altLang="en-US" b="1" dirty="0"/>
              <a:t>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-76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Overview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Hymnic Literature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                                            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                                                                    H. Gunkel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#2.  Obj.: Discover the formal element of different kinds of psalms.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Compare and contrast Psalms 33, 34, 74, 79, 113, and 116. 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Consider: rhetorical intention; addressee; themes; mood and mood shifts; whether the speaker is reflecting on the past, present, or future; etc.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Match up the psalms which are most alike, forming three sets of pairs.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are the elements which are similar between the two psalms in each of your pairings?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elements distinguish each set from the other sets of your pairs?</a:t>
            </a:r>
          </a:p>
        </p:txBody>
      </p:sp>
      <p:pic>
        <p:nvPicPr>
          <p:cNvPr id="47107" name="Picture 4" descr="HM0011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6335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435824"/>
            <a:ext cx="7848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	In groups decide on what pairing is best and state 	criteria for the decision.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Pick a spokesperson.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	If your groups disagree, have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spokesperson ready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explain/defend the group’s pairings.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429000" y="381000"/>
            <a:ext cx="3054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Assign. #2 Procedure:</a:t>
            </a:r>
          </a:p>
        </p:txBody>
      </p:sp>
      <p:graphicFrame>
        <p:nvGraphicFramePr>
          <p:cNvPr id="12292" name="Object 0"/>
          <p:cNvGraphicFramePr>
            <a:graphicFrameLocks noChangeAspect="1"/>
          </p:cNvGraphicFramePr>
          <p:nvPr/>
        </p:nvGraphicFramePr>
        <p:xfrm>
          <a:off x="7564438" y="2794000"/>
          <a:ext cx="1579562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11781576" progId="MS_ClipArt_Gallery.5">
                  <p:embed/>
                </p:oleObj>
              </mc:Choice>
              <mc:Fallback>
                <p:oleObj name="Clip" r:id="rId2" imgW="4579545" imgH="11781576" progId="MS_ClipArt_Gallery.5">
                  <p:embed/>
                  <p:pic>
                    <p:nvPicPr>
                      <p:cNvPr id="12292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438" y="2794000"/>
                        <a:ext cx="1579562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6" descr="har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4572000"/>
            <a:ext cx="1450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harpco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45013"/>
            <a:ext cx="245745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024255"/>
            <a:ext cx="78486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	In groups decide on what pairing is best and state 	criteria for the decision. (5 min)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	Have group spokespersons state their pairing. 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(2 min)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3.	If differences between groups, spokesperson must 	defend position taken by group; 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4.	Spokespersons to ID criteria by which the decision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was made.</a:t>
            </a: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057400" y="228600"/>
            <a:ext cx="4646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Review: Assign. 2 Procedure:</a:t>
            </a:r>
          </a:p>
        </p:txBody>
      </p:sp>
      <p:graphicFrame>
        <p:nvGraphicFramePr>
          <p:cNvPr id="12292" name="Object 0"/>
          <p:cNvGraphicFramePr>
            <a:graphicFrameLocks noChangeAspect="1"/>
          </p:cNvGraphicFramePr>
          <p:nvPr/>
        </p:nvGraphicFramePr>
        <p:xfrm>
          <a:off x="7564438" y="2794000"/>
          <a:ext cx="1579562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11781576" progId="MS_ClipArt_Gallery.5">
                  <p:embed/>
                </p:oleObj>
              </mc:Choice>
              <mc:Fallback>
                <p:oleObj name="Clip" r:id="rId2" imgW="4579545" imgH="11781576" progId="MS_ClipArt_Gallery.5">
                  <p:embed/>
                  <p:pic>
                    <p:nvPicPr>
                      <p:cNvPr id="12292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438" y="2794000"/>
                        <a:ext cx="1579562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6" descr="har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4572000"/>
            <a:ext cx="1450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harpco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45013"/>
            <a:ext cx="245745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200" y="473201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Best pairing: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Pss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74 &amp; 79,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34 &amp; 116,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33 &amp; 113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94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EB8B12-1A74-5151-C0DD-E1EF41F11918}"/>
              </a:ext>
            </a:extLst>
          </p:cNvPr>
          <p:cNvSpPr txBox="1"/>
          <p:nvPr/>
        </p:nvSpPr>
        <p:spPr>
          <a:xfrm>
            <a:off x="381000" y="0"/>
            <a:ext cx="838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PAIRINGS</a:t>
            </a:r>
          </a:p>
          <a:p>
            <a:r>
              <a:rPr lang="en-US" b="1" dirty="0" err="1">
                <a:solidFill>
                  <a:srgbClr val="C00000"/>
                </a:solidFill>
              </a:rPr>
              <a:t>Pss</a:t>
            </a:r>
            <a:r>
              <a:rPr lang="en-US" b="1" dirty="0">
                <a:solidFill>
                  <a:srgbClr val="C00000"/>
                </a:solidFill>
              </a:rPr>
              <a:t> 74, 79: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Addressed to God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Intention: Get God to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Mood shifts from lament/despair to confidence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Time orientation: present</a:t>
            </a:r>
          </a:p>
          <a:p>
            <a:endParaRPr lang="en-US" b="1" dirty="0"/>
          </a:p>
          <a:p>
            <a:r>
              <a:rPr lang="en-US" b="1" dirty="0" err="1">
                <a:solidFill>
                  <a:schemeClr val="accent1"/>
                </a:solidFill>
              </a:rPr>
              <a:t>Pss</a:t>
            </a:r>
            <a:r>
              <a:rPr lang="en-US" b="1" dirty="0">
                <a:solidFill>
                  <a:schemeClr val="accent1"/>
                </a:solidFill>
              </a:rPr>
              <a:t> 34, 116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Addressee: God, general audience, sometimes oneself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Intention: Thanking God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Mood consistent: upbeat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Time orientation: reflects back on past</a:t>
            </a:r>
          </a:p>
          <a:p>
            <a:endParaRPr lang="en-US" b="1" dirty="0"/>
          </a:p>
          <a:p>
            <a:r>
              <a:rPr lang="en-US" b="1" dirty="0" err="1">
                <a:solidFill>
                  <a:schemeClr val="accent2"/>
                </a:solidFill>
              </a:rPr>
              <a:t>Pss</a:t>
            </a:r>
            <a:r>
              <a:rPr lang="en-US" b="1" dirty="0">
                <a:solidFill>
                  <a:schemeClr val="accent2"/>
                </a:solidFill>
              </a:rPr>
              <a:t> 33, 113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Addressed to general audience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Intention: Praise God in general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Mood consistent: upbeat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Time orientation: rather atemporal</a:t>
            </a:r>
          </a:p>
        </p:txBody>
      </p:sp>
    </p:spTree>
    <p:extLst>
      <p:ext uri="{BB962C8B-B14F-4D97-AF65-F5344CB8AC3E}">
        <p14:creationId xmlns:p14="http://schemas.microsoft.com/office/powerpoint/2010/main" val="13303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    1.  Because of the generic nature of the Psalms, we are learning to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         read them “</a:t>
            </a:r>
            <a:r>
              <a:rPr kumimoji="0" lang="en-US" altLang="en-US" sz="2400" b="1" dirty="0">
                <a:solidFill>
                  <a:srgbClr val="0000FF"/>
                </a:solidFill>
              </a:rPr>
              <a:t>form critically</a:t>
            </a:r>
            <a:r>
              <a:rPr kumimoji="0" lang="en-US" altLang="en-US" sz="2400" b="1" dirty="0"/>
              <a:t>,”  that is, according to their use 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         </a:t>
            </a:r>
            <a:r>
              <a:rPr kumimoji="0" lang="en-US" altLang="en-US" sz="2400" b="1" dirty="0">
                <a:solidFill>
                  <a:srgbClr val="0000FF"/>
                </a:solidFill>
              </a:rPr>
              <a:t>within a social setting</a:t>
            </a:r>
            <a:r>
              <a:rPr kumimoji="0" lang="en-US" altLang="en-US" sz="2400" b="1" dirty="0"/>
              <a:t>.  [Contribution of Hermann Gunkel]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        A.   The social setting of the temple sheds light on the 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               function of the psalms, and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        B.   The forms of the psalms sheds light on the social setting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               (the faith and practices) of the Israelites.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    2.  3 major forms found in the 150 psalms [two naming systems]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800" b="1" dirty="0">
                <a:solidFill>
                  <a:schemeClr val="accent1"/>
                </a:solidFill>
              </a:rPr>
              <a:t>   Psalms of Petition / Psalms of Lament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800" b="1" dirty="0">
                <a:solidFill>
                  <a:schemeClr val="hlink"/>
                </a:solidFill>
              </a:rPr>
              <a:t>   Psalms of Declarative Praise / Psalms of Thanksgiving</a:t>
            </a:r>
            <a:endParaRPr kumimoji="0" lang="en-US" altLang="en-US" sz="2800" b="1" dirty="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800" b="1" dirty="0">
                <a:solidFill>
                  <a:schemeClr val="accent2"/>
                </a:solidFill>
              </a:rPr>
              <a:t>   Psalms of Descriptive Praise / Hymns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096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Creating a “Reading Strategy” for Psalms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Overview</a:t>
            </a:r>
            <a:endParaRPr kumimoji="0"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838200"/>
            <a:ext cx="7239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OUTLINING PSALM TYPES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800" b="1" dirty="0"/>
              <a:t>(See Handouts, pp. 18-23)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3065146"/>
            <a:ext cx="8458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/>
              <a:t>Two main naming systems: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/>
                </a:solidFill>
              </a:rPr>
              <a:t>Psalms of Petition / Psalms of Lament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hlink"/>
                </a:solidFill>
              </a:rPr>
              <a:t>Psalms of Declarative Praise / Psalms of Thanksgiving</a:t>
            </a:r>
            <a:endParaRPr lang="en-US" altLang="en-US" sz="2800" b="1" dirty="0"/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2"/>
                </a:solidFill>
              </a:rPr>
              <a:t>Psalms of Descriptive Praise / Hymns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0425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2400" y="2432715"/>
            <a:ext cx="73152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I.    </a:t>
            </a:r>
            <a:r>
              <a:rPr kumimoji="0" lang="en-US" altLang="en-US" sz="2400" b="1" i="1" u="sng" dirty="0"/>
              <a:t>Motifs Found in Lament Psalm</a:t>
            </a:r>
            <a:r>
              <a:rPr kumimoji="0" lang="en-US" altLang="en-US" sz="2400" b="1" i="1" dirty="0"/>
              <a:t>s</a:t>
            </a:r>
            <a:r>
              <a:rPr kumimoji="0" lang="en-US" altLang="en-US" sz="2400" b="1" dirty="0"/>
              <a:t>  (</a:t>
            </a:r>
            <a:r>
              <a:rPr kumimoji="0" lang="en-US" altLang="en-US" sz="2400" b="1" dirty="0">
                <a:solidFill>
                  <a:srgbClr val="C00000"/>
                </a:solidFill>
              </a:rPr>
              <a:t>no set order</a:t>
            </a:r>
            <a:r>
              <a:rPr kumimoji="0" lang="en-US" altLang="en-US" sz="2400" b="1" dirty="0"/>
              <a:t>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       A.  Often:</a:t>
            </a:r>
            <a:r>
              <a:rPr kumimoji="0" lang="en-US" altLang="en-US" sz="2400" b="1" i="1" dirty="0"/>
              <a:t> Introductory petition/lament</a:t>
            </a:r>
            <a:br>
              <a:rPr kumimoji="0" lang="en-US" altLang="en-US" sz="2400" b="1" i="1" dirty="0"/>
            </a:br>
            <a:r>
              <a:rPr kumimoji="0" lang="en-US" altLang="en-US" sz="2400" b="1" i="1" dirty="0"/>
              <a:t>             (e.g. Save me, because people persecute me.)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       B.  </a:t>
            </a:r>
            <a:r>
              <a:rPr kumimoji="0" lang="en-US" altLang="en-US" sz="2400" b="1" i="1" dirty="0">
                <a:solidFill>
                  <a:schemeClr val="accent1"/>
                </a:solidFill>
              </a:rPr>
              <a:t>Lament</a:t>
            </a:r>
            <a:r>
              <a:rPr kumimoji="0" lang="en-US" altLang="en-US" sz="2400" b="1" i="1" dirty="0"/>
              <a:t> </a:t>
            </a:r>
            <a:r>
              <a:rPr kumimoji="0" lang="en-US" altLang="en-US" sz="2400" b="1" dirty="0"/>
              <a:t>[Types: 1) claim innocence,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            2) plea for forgiveness]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            (Often from different perspectives)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	     1)	</a:t>
            </a:r>
            <a:r>
              <a:rPr kumimoji="0" lang="en-US" altLang="en-US" sz="2400" b="1" dirty="0">
                <a:solidFill>
                  <a:schemeClr val="accent1"/>
                </a:solidFill>
              </a:rPr>
              <a:t>You</a:t>
            </a:r>
            <a:r>
              <a:rPr kumimoji="0" lang="en-US" altLang="en-US" sz="2400" b="1" dirty="0"/>
              <a:t> (God) are …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     2)	</a:t>
            </a:r>
            <a:r>
              <a:rPr kumimoji="0" lang="en-US" altLang="en-US" sz="2400" b="1" dirty="0">
                <a:solidFill>
                  <a:srgbClr val="C00000"/>
                </a:solidFill>
              </a:rPr>
              <a:t>I </a:t>
            </a:r>
            <a:r>
              <a:rPr kumimoji="0" lang="en-US" altLang="en-US" sz="2400" b="1" dirty="0"/>
              <a:t>am …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   	     3)	</a:t>
            </a:r>
            <a:r>
              <a:rPr kumimoji="0" lang="en-US" altLang="en-US" sz="2400" b="1" dirty="0">
                <a:solidFill>
                  <a:schemeClr val="accent6"/>
                </a:solidFill>
              </a:rPr>
              <a:t>They</a:t>
            </a:r>
            <a:r>
              <a:rPr kumimoji="0" lang="en-US" altLang="en-US" sz="2400" b="1" dirty="0"/>
              <a:t> (foes) are …</a:t>
            </a:r>
            <a:endParaRPr kumimoji="0" lang="en-US" altLang="en-US" sz="2400" b="1" u="sng" dirty="0"/>
          </a:p>
        </p:txBody>
      </p:sp>
      <p:pic>
        <p:nvPicPr>
          <p:cNvPr id="16387" name="Picture 3" descr="D:\Pictures\Old Testament\Artifacts\lyr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01" y="3056998"/>
            <a:ext cx="2132059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661760" y="6278207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000" dirty="0"/>
              <a:t>Drawing of a Lyre.                                                      Copyright Zondervan Image Archives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057400" y="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 dirty="0">
                <a:solidFill>
                  <a:schemeClr val="accent1"/>
                </a:solidFill>
              </a:rPr>
              <a:t>Psalms of Lament/Petition</a:t>
            </a:r>
            <a:r>
              <a:rPr kumimoji="0" lang="en-US" altLang="en-US" sz="2400" b="1" u="sng" dirty="0"/>
              <a:t> (1 of 3)</a:t>
            </a:r>
            <a:endParaRPr kumimoji="0" lang="en-US" altLang="en-US" sz="2400" dirty="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2400" y="567794"/>
            <a:ext cx="8991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General characteristics: personal, speaker primarily addresses God, mood shifts from to despair to some hope/trust, oriented in the present setting of need or crisis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(What rhetorical difference does music make?)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/>
      <p:bldP spid="1946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C.	</a:t>
            </a:r>
            <a:r>
              <a:rPr kumimoji="0" lang="en-US" altLang="en-US" sz="2400" b="1" i="1" dirty="0">
                <a:solidFill>
                  <a:schemeClr val="accent1"/>
                </a:solidFill>
              </a:rPr>
              <a:t>Petition</a:t>
            </a:r>
            <a:r>
              <a:rPr kumimoji="0" lang="en-US" altLang="en-US" sz="2400" b="1" i="1" dirty="0"/>
              <a:t> to God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1)	To take favorable notice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2)	To intervene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3)	Motivation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4)	“Double wish”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	a)	against enemies (</a:t>
            </a:r>
            <a:r>
              <a:rPr kumimoji="0" lang="en-US" altLang="en-US" sz="2400" b="1" dirty="0">
                <a:solidFill>
                  <a:schemeClr val="accent1"/>
                </a:solidFill>
              </a:rPr>
              <a:t>imprecation</a:t>
            </a:r>
            <a:r>
              <a:rPr kumimoji="0" lang="en-US" altLang="en-US" sz="2400" b="1" dirty="0"/>
              <a:t>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	b)	for oneself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		[honest how they feel and bold]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828800" y="3810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 dirty="0">
                <a:solidFill>
                  <a:schemeClr val="accent1"/>
                </a:solidFill>
              </a:rPr>
              <a:t>Psalms of Lament/Petition</a:t>
            </a:r>
            <a:r>
              <a:rPr kumimoji="0" lang="en-US" altLang="en-US" sz="2400" b="1" u="sng" dirty="0"/>
              <a:t> (2 of 3)</a:t>
            </a:r>
            <a:endParaRPr kumimoji="0" lang="en-US" altLang="en-US" sz="2400" dirty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0" y="1600200"/>
          <a:ext cx="421005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5720281" progId="MS_ClipArt_Gallery.5">
                  <p:embed/>
                </p:oleObj>
              </mc:Choice>
              <mc:Fallback>
                <p:oleObj name="Clip" r:id="rId2" imgW="4579545" imgH="5720281" progId="MS_ClipArt_Gallery.5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421005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D.	</a:t>
            </a:r>
            <a:r>
              <a:rPr kumimoji="0" lang="en-US" altLang="en-US" sz="2400" b="1" i="1" dirty="0">
                <a:solidFill>
                  <a:schemeClr val="accent1"/>
                </a:solidFill>
              </a:rPr>
              <a:t>Confession of Trust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(Hebrew </a:t>
            </a:r>
            <a:r>
              <a:rPr kumimoji="0" lang="en-US" altLang="en-US" sz="2400" b="1" i="1" dirty="0" err="1"/>
              <a:t>waw</a:t>
            </a:r>
            <a:r>
              <a:rPr kumimoji="0" lang="en-US" altLang="en-US" sz="2400" b="1" dirty="0"/>
              <a:t> adversative) Look for words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			 such as then” “now” “but” and a shift to a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			 positive mood.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1.  Specific trust elements: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	a) </a:t>
            </a:r>
            <a:r>
              <a:rPr kumimoji="0" lang="en-US" altLang="en-US" sz="2400" b="1" dirty="0">
                <a:solidFill>
                  <a:schemeClr val="accent1"/>
                </a:solidFill>
              </a:rPr>
              <a:t>vow of praise</a:t>
            </a:r>
            <a:r>
              <a:rPr kumimoji="0" lang="en-US" altLang="en-US" sz="2400" b="1" dirty="0"/>
              <a:t> (more in individual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				     laments than in communal)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	b) </a:t>
            </a:r>
            <a:r>
              <a:rPr kumimoji="0" lang="en-US" altLang="en-US" sz="2400" b="1" dirty="0">
                <a:solidFill>
                  <a:schemeClr val="accent1"/>
                </a:solidFill>
              </a:rPr>
              <a:t>declarative praise</a:t>
            </a:r>
            <a:endParaRPr kumimoji="0" lang="en-US" altLang="en-US" sz="2400" b="1" u="sng" dirty="0">
              <a:solidFill>
                <a:schemeClr val="accent1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828800" y="228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Psalms of Lament/Petition (3 of 3)</a:t>
            </a:r>
            <a:endParaRPr kumimoji="0" lang="en-US" altLang="en-US" sz="2400"/>
          </a:p>
        </p:txBody>
      </p:sp>
      <p:pic>
        <p:nvPicPr>
          <p:cNvPr id="18436" name="Picture 4" descr="statuette_of_lyre_p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2533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52400" y="6248400"/>
            <a:ext cx="4114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100"/>
              <a:t>Statuette of Lyre Player.  Copyright: http://www.getty.edu/museum/objects/Antiquities/90_AB_6_A.htm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53440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b="1" dirty="0"/>
              <a:t>CLASS 3</a:t>
            </a:r>
            <a:endParaRPr lang="en-US" altLang="en-US" b="1" dirty="0">
              <a:latin typeface="Courier New" pitchFamily="49" charset="0"/>
            </a:endParaRPr>
          </a:p>
          <a:p>
            <a:r>
              <a:rPr lang="en-US" altLang="en-US" b="1" u="sng" dirty="0"/>
              <a:t>Assign</a:t>
            </a:r>
            <a:r>
              <a:rPr lang="en-US" altLang="en-US" b="1" dirty="0"/>
              <a:t>:  [Focus on #3 and </a:t>
            </a:r>
            <a:r>
              <a:rPr lang="en-US" altLang="en-US" b="1" dirty="0">
                <a:solidFill>
                  <a:schemeClr val="accent1"/>
                </a:solidFill>
              </a:rPr>
              <a:t>#5, </a:t>
            </a:r>
            <a:r>
              <a:rPr lang="en-US" altLang="en-US" b="1" dirty="0"/>
              <a:t>#4 is a reading]</a:t>
            </a:r>
          </a:p>
          <a:p>
            <a:pPr>
              <a:buFont typeface="+mj-lt"/>
              <a:buAutoNum type="arabicParenR"/>
            </a:pPr>
            <a:r>
              <a:rPr lang="en-US" altLang="en-US" b="1" dirty="0"/>
              <a:t> Daily Journal</a:t>
            </a:r>
          </a:p>
          <a:p>
            <a:pPr>
              <a:buFont typeface="+mj-lt"/>
              <a:buAutoNum type="arabicParenR"/>
            </a:pPr>
            <a:r>
              <a:rPr lang="en-US" altLang="en-US" b="1" dirty="0"/>
              <a:t> Assign. #3. </a:t>
            </a:r>
            <a:r>
              <a:rPr lang="en-US" b="1" dirty="0"/>
              <a:t>Formulate a tentative reading strategy</a:t>
            </a:r>
          </a:p>
          <a:p>
            <a:pPr>
              <a:buFont typeface="+mj-lt"/>
              <a:buAutoNum type="arabicParenR"/>
            </a:pPr>
            <a:r>
              <a:rPr lang="en-US" b="1" dirty="0"/>
              <a:t>Assign. #4.  Learn about the purity and holiness systems.</a:t>
            </a:r>
          </a:p>
          <a:p>
            <a:pPr>
              <a:buFont typeface="+mj-lt"/>
              <a:buAutoNum type="arabicParenR"/>
            </a:pPr>
            <a:r>
              <a:rPr lang="en-US" altLang="en-US" b="1" dirty="0"/>
              <a:t>Assign. #5. </a:t>
            </a:r>
            <a:r>
              <a:rPr lang="en-US" b="1" dirty="0"/>
              <a:t>Develop skill of identifying and outlining the 3 basic types of psalms</a:t>
            </a:r>
            <a:r>
              <a:rPr lang="en-US" dirty="0"/>
              <a:t>.</a:t>
            </a:r>
            <a:endParaRPr lang="en-US" altLang="en-US" b="1" dirty="0"/>
          </a:p>
          <a:p>
            <a:endParaRPr lang="en-US" altLang="en-US" b="1" u="sng" dirty="0"/>
          </a:p>
          <a:p>
            <a:endParaRPr lang="en-US" altLang="en-US" b="1" u="sng" dirty="0"/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r>
              <a:rPr lang="en-US" altLang="en-US" b="1" dirty="0"/>
              <a:t>Day Objectives:</a:t>
            </a:r>
          </a:p>
          <a:p>
            <a:pPr>
              <a:buFontTx/>
              <a:buAutoNum type="arabicParenR"/>
            </a:pPr>
            <a:r>
              <a:rPr lang="en-US" altLang="en-US" b="1" dirty="0"/>
              <a:t>Explain the cultic symbol system behind the sacrificial system.</a:t>
            </a:r>
          </a:p>
          <a:p>
            <a:pPr>
              <a:buFontTx/>
              <a:buAutoNum type="arabicParenR"/>
            </a:pPr>
            <a:r>
              <a:rPr lang="en-US" altLang="en-US" b="1" dirty="0"/>
              <a:t>Learn to identify and outline the 3 basic psalm types.</a:t>
            </a: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905055"/>
              </p:ext>
            </p:extLst>
          </p:nvPr>
        </p:nvGraphicFramePr>
        <p:xfrm>
          <a:off x="2736317" y="3810000"/>
          <a:ext cx="1683283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91800" imgH="1526760" progId="MS_ClipArt_Gallery.5">
                  <p:embed/>
                </p:oleObj>
              </mc:Choice>
              <mc:Fallback>
                <p:oleObj name="Clip" r:id="rId3" imgW="1891800" imgH="1526760" progId="MS_ClipArt_Gallery.5">
                  <p:embed/>
                  <p:pic>
                    <p:nvPicPr>
                      <p:cNvPr id="102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317" y="3810000"/>
                        <a:ext cx="1683283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81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Communal Lament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‘Answer’ by God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prophetic role of priest with oracle of salvation?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Ps. 85:8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Ps. 12:5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Ps. 91:14-15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Ps. 21:8?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See 1 Samuel 1:17</a:t>
            </a:r>
          </a:p>
        </p:txBody>
      </p:sp>
      <p:pic>
        <p:nvPicPr>
          <p:cNvPr id="5" name="Picture 4" descr="&lt;strong&gt;Tabernacle&lt;/strong&gt;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52800"/>
            <a:ext cx="4572000" cy="304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04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0" y="1066800"/>
            <a:ext cx="556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/>
              <a:t>Setting: Destruction of Jerusalem</a:t>
            </a:r>
            <a:br>
              <a:rPr lang="en-US" altLang="en-US" b="1"/>
            </a:br>
            <a:r>
              <a:rPr lang="en-US" altLang="en-US" b="1"/>
              <a:t> c. 586 BCE</a:t>
            </a:r>
            <a:endParaRPr lang="en-US" altLang="en-US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0" y="0"/>
            <a:ext cx="548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u="sng" dirty="0"/>
              <a:t>PSALM 79  (HO, p. 22)</a:t>
            </a:r>
          </a:p>
          <a:p>
            <a:pPr algn="ctr"/>
            <a:r>
              <a:rPr lang="en-US" altLang="en-US" b="1" u="sng" dirty="0"/>
              <a:t>(Communal Lament)</a:t>
            </a: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228600" y="4419600"/>
            <a:ext cx="457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ABABA</a:t>
            </a:r>
            <a:endParaRPr lang="en-US" altLang="en-US"/>
          </a:p>
        </p:txBody>
      </p:sp>
      <p:pic>
        <p:nvPicPr>
          <p:cNvPr id="201733" name="Picture 5" descr="Assyrian_battle_of_Til-Tu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528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0" y="2201863"/>
            <a:ext cx="8686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/>
              <a:t> I.  Introductory lament  1-5</a:t>
            </a:r>
          </a:p>
          <a:p>
            <a:r>
              <a:rPr lang="en-US" altLang="en-US" b="1" dirty="0"/>
              <a:t>       A. </a:t>
            </a:r>
            <a:r>
              <a:rPr lang="en-US" altLang="en-US" b="1" dirty="0">
                <a:solidFill>
                  <a:schemeClr val="accent6"/>
                </a:solidFill>
              </a:rPr>
              <a:t>Enemy:</a:t>
            </a:r>
            <a:r>
              <a:rPr lang="en-US" altLang="en-US" b="1" dirty="0"/>
              <a:t> has done this against You  1-3</a:t>
            </a:r>
          </a:p>
          <a:p>
            <a:r>
              <a:rPr lang="en-US" altLang="en-US" b="1" dirty="0"/>
              <a:t>       B. </a:t>
            </a:r>
            <a:r>
              <a:rPr lang="en-US" altLang="en-US" b="1" dirty="0">
                <a:solidFill>
                  <a:srgbClr val="C00000"/>
                </a:solidFill>
              </a:rPr>
              <a:t>We</a:t>
            </a:r>
            <a:r>
              <a:rPr lang="en-US" altLang="en-US" b="1" dirty="0"/>
              <a:t>: have become a reproach  4</a:t>
            </a:r>
          </a:p>
          <a:p>
            <a:r>
              <a:rPr lang="en-US" altLang="en-US" b="1" dirty="0"/>
              <a:t>       C. </a:t>
            </a:r>
            <a:r>
              <a:rPr lang="en-US" altLang="en-US" b="1" dirty="0">
                <a:solidFill>
                  <a:schemeClr val="accent1"/>
                </a:solidFill>
              </a:rPr>
              <a:t>You</a:t>
            </a:r>
            <a:r>
              <a:rPr lang="en-US" altLang="en-US" b="1" dirty="0"/>
              <a:t>: how long angry?  5</a:t>
            </a:r>
          </a:p>
          <a:p>
            <a:endParaRPr lang="en-US" altLang="en-US" b="1" dirty="0"/>
          </a:p>
          <a:p>
            <a:r>
              <a:rPr lang="en-US" altLang="en-US" b="1" dirty="0"/>
              <a:t>  II. Petition with motivation  6-12</a:t>
            </a:r>
          </a:p>
          <a:p>
            <a:r>
              <a:rPr lang="en-US" altLang="en-US" b="1" dirty="0"/>
              <a:t>       A. Against enemy; reason: do not know You  6-7</a:t>
            </a:r>
          </a:p>
          <a:p>
            <a:r>
              <a:rPr lang="en-US" altLang="en-US" b="1" dirty="0"/>
              <a:t>       B. For selves; need: compassion, help, forgiveness  8-9</a:t>
            </a:r>
          </a:p>
          <a:p>
            <a:r>
              <a:rPr lang="en-US" altLang="en-US" b="1" dirty="0"/>
              <a:t>       C. Against enemy; reason: dishonor God  10</a:t>
            </a:r>
          </a:p>
          <a:p>
            <a:r>
              <a:rPr lang="en-US" altLang="en-US" b="1" dirty="0"/>
              <a:t>       D. For selves: doomed without You  11</a:t>
            </a:r>
          </a:p>
          <a:p>
            <a:r>
              <a:rPr lang="en-US" altLang="en-US" b="1" dirty="0"/>
              <a:t>       E. Against enemy; reason: reproach You  12</a:t>
            </a:r>
            <a:endParaRPr lang="en-US" altLang="en-US" dirty="0"/>
          </a:p>
          <a:p>
            <a:pPr>
              <a:spcBef>
                <a:spcPct val="50000"/>
              </a:spcBef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build="p" autoUpdateAnimBg="0"/>
      <p:bldP spid="201732" grpId="0" autoUpdateAnimBg="0"/>
      <p:bldP spid="20173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0" y="137160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/>
              <a:t> III. Expression of trust: vow of praise  13</a:t>
            </a:r>
          </a:p>
          <a:p>
            <a:r>
              <a:rPr lang="en-US" altLang="en-US" b="1"/>
              <a:t>       "Then/now/but" (waw adversative)  note: mood shift</a:t>
            </a:r>
          </a:p>
          <a:p>
            <a:r>
              <a:rPr lang="en-US" altLang="en-US" b="1"/>
              <a:t>       "We will give testimony (thanks/praise) forever."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0" y="2286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u="sng"/>
              <a:t>PSALM 79 (2 of 2)</a:t>
            </a:r>
          </a:p>
          <a:p>
            <a:pPr algn="ctr"/>
            <a:r>
              <a:rPr lang="en-US" altLang="en-US" b="1" u="sng"/>
              <a:t>(Communal Lament)</a:t>
            </a:r>
          </a:p>
        </p:txBody>
      </p:sp>
      <p:pic>
        <p:nvPicPr>
          <p:cNvPr id="26628" name="Picture 4" descr="harpco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7622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62000" y="6019800"/>
            <a:ext cx="350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/>
              <a:t>http://www.lava.net/college/harp/</a:t>
            </a:r>
          </a:p>
        </p:txBody>
      </p:sp>
      <p:pic>
        <p:nvPicPr>
          <p:cNvPr id="26630" name="Picture 6" descr="harp-egy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01783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2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2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1) O God, by Your name save me,</a:t>
            </a:r>
            <a:br>
              <a:rPr kumimoji="0" lang="en-US" altLang="en-US" sz="2400" b="1"/>
            </a:br>
            <a:r>
              <a:rPr kumimoji="0" lang="en-US" altLang="en-US" sz="2400" b="1"/>
              <a:t>    And by Your power vindicate me!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en-US" sz="2400" b="1"/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2) O God, hear my prayer,</a:t>
            </a:r>
            <a:br>
              <a:rPr kumimoji="0" lang="en-US" altLang="en-US" sz="2400" b="1"/>
            </a:br>
            <a:r>
              <a:rPr kumimoji="0" lang="en-US" altLang="en-US" sz="2400" b="1"/>
              <a:t>    Give ear to the words of my mouth!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en-US" sz="2400" b="1"/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3) For strangers have arisen against me,</a:t>
            </a:r>
            <a:br>
              <a:rPr kumimoji="0" lang="en-US" altLang="en-US" sz="2400" b="1"/>
            </a:br>
            <a:r>
              <a:rPr kumimoji="0" lang="en-US" altLang="en-US" sz="2400" b="1"/>
              <a:t>     And terrifying ones seek my life;</a:t>
            </a:r>
            <a:br>
              <a:rPr kumimoji="0" lang="en-US" altLang="en-US" sz="2400" b="1"/>
            </a:br>
            <a:r>
              <a:rPr kumimoji="0" lang="en-US" altLang="en-US" sz="2400" b="1"/>
              <a:t>    Men who do not set God before them.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828800" y="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u="sng"/>
              <a:t>PSALM 54 (1 of 2)</a:t>
            </a:r>
            <a:endParaRPr kumimoji="0" lang="en-US" altLang="en-US" sz="2400"/>
          </a:p>
        </p:txBody>
      </p:sp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6705600" y="2438400"/>
          <a:ext cx="22066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8434812" progId="MS_ClipArt_Gallery.5">
                  <p:embed/>
                </p:oleObj>
              </mc:Choice>
              <mc:Fallback>
                <p:oleObj name="Clip" r:id="rId2" imgW="4579545" imgH="8434812" progId="MS_ClipArt_Gallery.5">
                  <p:embed/>
                  <p:pic>
                    <p:nvPicPr>
                      <p:cNvPr id="1126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438400"/>
                        <a:ext cx="22066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4) Behold, God [is] the One who helps me,</a:t>
            </a:r>
            <a:br>
              <a:rPr kumimoji="0" lang="en-US" altLang="en-US" sz="2400" b="1"/>
            </a:br>
            <a:r>
              <a:rPr kumimoji="0" lang="en-US" altLang="en-US" sz="2400" b="1"/>
              <a:t>    My Lord [is] the One who upholds my life.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en-US" sz="2400" b="1"/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5) May He return evil to those lurking for me,</a:t>
            </a:r>
            <a:br>
              <a:rPr kumimoji="0" lang="en-US" altLang="en-US" sz="2400" b="1"/>
            </a:br>
            <a:r>
              <a:rPr kumimoji="0" lang="en-US" altLang="en-US" sz="2400" b="1"/>
              <a:t>    In Your faithfulness bring them to an end.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en-US" sz="2400" b="1"/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6) With a free-will offering I will sacrifice to You,</a:t>
            </a:r>
            <a:br>
              <a:rPr kumimoji="0" lang="en-US" altLang="en-US" sz="2400" b="1"/>
            </a:br>
            <a:r>
              <a:rPr kumimoji="0" lang="en-US" altLang="en-US" sz="2400" b="1"/>
              <a:t>    I will thank Your name, Yahweh, because [it is] good.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en-US" sz="2400" b="1"/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7) Because from every trouble You have delivered me,</a:t>
            </a:r>
            <a:br>
              <a:rPr kumimoji="0" lang="en-US" altLang="en-US" sz="2400" b="1"/>
            </a:br>
            <a:r>
              <a:rPr kumimoji="0" lang="en-US" altLang="en-US" sz="2400" b="1"/>
              <a:t>    And against my enemies my eye has gloated.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743200" y="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u="sng"/>
              <a:t>PSALM 54 (2 of 2)</a:t>
            </a:r>
            <a:endParaRPr kumimoji="0" lang="en-US" altLang="en-US" sz="2400"/>
          </a:p>
        </p:txBody>
      </p:sp>
      <p:pic>
        <p:nvPicPr>
          <p:cNvPr id="12292" name="Picture 4" descr="ha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16573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General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Personal, use of 1st person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Mood: consistent, joyful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Audience: usually switches between God and community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Time: in the present, the psalmist looks back to the past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Setting: celebration of </a:t>
            </a:r>
            <a:r>
              <a:rPr kumimoji="0" lang="en-US" altLang="en-US" sz="2400" b="1" i="1"/>
              <a:t>todah</a:t>
            </a:r>
            <a:r>
              <a:rPr kumimoji="0" lang="en-US" altLang="en-US" sz="2400" b="1"/>
              <a:t> offering with extended family 		and the poor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 u="sng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 u="sng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I.	</a:t>
            </a:r>
            <a:r>
              <a:rPr kumimoji="0" lang="en-US" altLang="en-US" sz="2400" b="1" i="1"/>
              <a:t>Motifs and </a:t>
            </a:r>
            <a:r>
              <a:rPr kumimoji="0" lang="en-US" altLang="en-US" sz="2400" b="1" i="1">
                <a:solidFill>
                  <a:srgbClr val="0033CC"/>
                </a:solidFill>
              </a:rPr>
              <a:t>Structure</a:t>
            </a:r>
            <a:endParaRPr kumimoji="0" lang="en-US" altLang="en-US" sz="2400" b="1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A.	Opening Proclamation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	1.	States intention to praise God (“You”)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</a:t>
            </a:r>
            <a:r>
              <a:rPr kumimoji="0" lang="en-US" altLang="en-US" sz="2400" b="1">
                <a:solidFill>
                  <a:srgbClr val="CC0000"/>
                </a:solidFill>
              </a:rPr>
              <a:t>and/or</a:t>
            </a:r>
            <a:r>
              <a:rPr kumimoji="0" lang="en-US" altLang="en-US" sz="2400" b="1"/>
              <a:t>	2.	(Introductory Summary)</a:t>
            </a:r>
            <a:endParaRPr kumimoji="0" lang="en-US" altLang="en-US" sz="2400" b="1" u="sng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0"/>
            <a:ext cx="8229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Psalms of Declarative Praise </a:t>
            </a:r>
            <a:r>
              <a:rPr kumimoji="0" lang="en-US" altLang="en-US" sz="2400" b="1" i="1" u="sng"/>
              <a:t>(Thanksgiving) 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(1 of 2)</a:t>
            </a:r>
            <a:endParaRPr kumimoji="0"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1447800"/>
            <a:ext cx="9144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B.	Report of Deliverance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1. 	Trial or problem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2.	Psalmists cry to God - “I cried,” “He 							     heard”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3.	The deliverance - “He delivered”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C.	Conclusion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		1.	Renewed vow of praise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                      (2.	</a:t>
            </a:r>
            <a:r>
              <a:rPr kumimoji="0" lang="en-US" altLang="en-US" sz="2400" b="1" dirty="0">
                <a:solidFill>
                  <a:srgbClr val="0033CC"/>
                </a:solidFill>
              </a:rPr>
              <a:t>Descriptive praise</a:t>
            </a:r>
            <a:r>
              <a:rPr kumimoji="0" lang="en-US" altLang="en-US" sz="2400" b="1" dirty="0"/>
              <a:t>	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	                      (3.	</a:t>
            </a:r>
            <a:r>
              <a:rPr kumimoji="0" lang="en-US" altLang="en-US" sz="2400" b="1" dirty="0">
                <a:solidFill>
                  <a:srgbClr val="0033CC"/>
                </a:solidFill>
              </a:rPr>
              <a:t>Instruction</a:t>
            </a:r>
            <a:r>
              <a:rPr kumimoji="0" lang="en-US" altLang="en-US" sz="2400" b="1" dirty="0"/>
              <a:t>		</a:t>
            </a:r>
            <a:endParaRPr kumimoji="0" lang="en-US" altLang="en-US" sz="2400" b="1" u="sng" dirty="0"/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57200" y="304800"/>
            <a:ext cx="8229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Psalms of Declarative Praise </a:t>
            </a:r>
            <a:r>
              <a:rPr kumimoji="0" lang="en-US" altLang="en-US" sz="2400" b="1" i="1" u="sng"/>
              <a:t>(Thanksgiving)</a:t>
            </a:r>
            <a:r>
              <a:rPr kumimoji="0" lang="en-US" altLang="en-US" sz="2400" b="1" u="sng"/>
              <a:t> 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(2 of 2)</a:t>
            </a:r>
            <a:endParaRPr kumimoji="0" lang="en-US" altLang="en-US" sz="2400"/>
          </a:p>
        </p:txBody>
      </p:sp>
      <p:sp>
        <p:nvSpPr>
          <p:cNvPr id="8203" name="AutoShape 11"/>
          <p:cNvSpPr>
            <a:spLocks/>
          </p:cNvSpPr>
          <p:nvPr/>
        </p:nvSpPr>
        <p:spPr bwMode="auto">
          <a:xfrm>
            <a:off x="1676400" y="5257800"/>
            <a:ext cx="304800" cy="685800"/>
          </a:xfrm>
          <a:prstGeom prst="leftBrace">
            <a:avLst>
              <a:gd name="adj1" fmla="val 1875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 flipV="1">
            <a:off x="1524000" y="2971800"/>
            <a:ext cx="0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AutoShape 15"/>
          <p:cNvSpPr>
            <a:spLocks/>
          </p:cNvSpPr>
          <p:nvPr/>
        </p:nvSpPr>
        <p:spPr bwMode="auto">
          <a:xfrm>
            <a:off x="1600200" y="2133600"/>
            <a:ext cx="304800" cy="1600200"/>
          </a:xfrm>
          <a:prstGeom prst="leftBrace">
            <a:avLst>
              <a:gd name="adj1" fmla="val 4375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 rot="-5400000">
            <a:off x="-1371600" y="4113213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rgbClr val="0033CC"/>
                </a:solidFill>
              </a:rPr>
              <a:t>May be woven into the “Report”</a:t>
            </a:r>
            <a:endParaRPr kumimoji="0" lang="en-US" altLang="en-US" sz="2400"/>
          </a:p>
        </p:txBody>
      </p:sp>
      <p:sp>
        <p:nvSpPr>
          <p:cNvPr id="14344" name="Right Brace 9"/>
          <p:cNvSpPr>
            <a:spLocks/>
          </p:cNvSpPr>
          <p:nvPr/>
        </p:nvSpPr>
        <p:spPr bwMode="auto">
          <a:xfrm>
            <a:off x="6172200" y="5257800"/>
            <a:ext cx="381000" cy="762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  <p:bldP spid="8203" grpId="0" animBg="1"/>
      <p:bldP spid="8204" grpId="0" animBg="1"/>
      <p:bldP spid="8207" grpId="0" animBg="1"/>
      <p:bldP spid="8208" grpId="0" autoUpdateAnimBg="0"/>
      <p:bldP spid="143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Psalm 116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(abbreviated outline; HO, p. 23)</a:t>
            </a:r>
            <a:endParaRPr kumimoji="0" lang="en-US" altLang="en-US" sz="2400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I.  Proclamation and Summary, 1-2 [note </a:t>
            </a:r>
            <a:r>
              <a:rPr kumimoji="0" lang="en-US" altLang="en-US" sz="2400" b="1">
                <a:solidFill>
                  <a:srgbClr val="0033CC"/>
                </a:solidFill>
              </a:rPr>
              <a:t>chiastic</a:t>
            </a:r>
            <a:r>
              <a:rPr kumimoji="0" lang="en-US" altLang="en-US" sz="2400" b="1"/>
              <a:t> </a:t>
            </a:r>
            <a:r>
              <a:rPr kumimoji="0" lang="en-US" altLang="en-US" sz="2400" b="1">
                <a:solidFill>
                  <a:srgbClr val="CC0000"/>
                </a:solidFill>
              </a:rPr>
              <a:t>structure</a:t>
            </a:r>
            <a:r>
              <a:rPr kumimoji="0" lang="en-US" altLang="en-US" sz="2400" b="1"/>
              <a:t>]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         A. </a:t>
            </a:r>
            <a:r>
              <a:rPr kumimoji="0" lang="en-US" altLang="en-US" sz="2400" b="1">
                <a:solidFill>
                  <a:srgbClr val="0033CC"/>
                </a:solidFill>
              </a:rPr>
              <a:t>A) Response</a:t>
            </a:r>
            <a:r>
              <a:rPr kumimoji="0" lang="en-US" altLang="en-US" sz="2400" b="1"/>
              <a:t>: love Yahweh; </a:t>
            </a:r>
            <a:r>
              <a:rPr kumimoji="0" lang="en-US" altLang="en-US" sz="2400" b="1">
                <a:solidFill>
                  <a:srgbClr val="CC0000"/>
                </a:solidFill>
              </a:rPr>
              <a:t>B) Reason</a:t>
            </a:r>
            <a:r>
              <a:rPr kumimoji="0" lang="en-US" altLang="en-US" sz="2400" b="1"/>
              <a:t>: heard me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         B. </a:t>
            </a:r>
            <a:r>
              <a:rPr kumimoji="0" lang="en-US" altLang="en-US" sz="2400" b="1">
                <a:solidFill>
                  <a:srgbClr val="CC0000"/>
                </a:solidFill>
              </a:rPr>
              <a:t>B) Reason</a:t>
            </a:r>
            <a:r>
              <a:rPr kumimoji="0" lang="en-US" altLang="en-US" sz="2400" b="1"/>
              <a:t>: listened to me; </a:t>
            </a:r>
            <a:r>
              <a:rPr kumimoji="0" lang="en-US" altLang="en-US" sz="2400" b="1">
                <a:solidFill>
                  <a:srgbClr val="0033CC"/>
                </a:solidFill>
              </a:rPr>
              <a:t>A) Response</a:t>
            </a:r>
            <a:r>
              <a:rPr kumimoji="0" lang="en-US" altLang="en-US" sz="2400" b="1"/>
              <a:t>: will call on Yahweh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II. Report, 3-11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A. Trial: near death, 3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B. Cry to Yahweh, 4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C. Deliverance [w/descriptive praise], 5-11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	1. Affirmation to others, 5-6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	2. Affirmation to self, 7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	3. Affirmation to Yahweh, 8-9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	4. Continued reflection on deliverance, 10-11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III. Conclusion, 12-19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A. Vow of Praise, 12-14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B. Affirmation and Commitment, 15-16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C. Vow of Praise repeated, 17-19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5486400"/>
            <a:ext cx="45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rgbClr val="0033CC"/>
                </a:solidFill>
              </a:rPr>
              <a:t>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rgbClr val="0033CC"/>
                </a:solidFill>
              </a:rPr>
              <a:t>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rgbClr val="0033CC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558800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General: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	Tone: impersonal (often in 3rd person)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	Audience: community and God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	Mood: consistently joyful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	Time: atemporal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	Setting: often festivals and pilgrimages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I.	</a:t>
            </a:r>
            <a:r>
              <a:rPr kumimoji="0" lang="en-US" altLang="en-US" sz="2400" b="1" i="1" dirty="0"/>
              <a:t>Motifs and </a:t>
            </a:r>
            <a:r>
              <a:rPr kumimoji="0" lang="en-US" altLang="en-US" sz="2400" b="1" i="1" dirty="0">
                <a:solidFill>
                  <a:srgbClr val="0033CC"/>
                </a:solidFill>
              </a:rPr>
              <a:t>Structures</a:t>
            </a:r>
            <a:endParaRPr kumimoji="0" lang="en-US" altLang="en-US" sz="2400" b="1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	(Prologue: Hallelujah = “You’ll praise God”)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	A.	Call to Praise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		       imperative:  often repeated throughout 				     psalm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	B.	Cause for Praise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		1.	Summary Statement (often 2-fold)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			a.	God’s majesty:  Lord of Creation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			b.	God’s grace:  Lord of history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		2.	Descriptive Illustrations</a:t>
            </a:r>
            <a:endParaRPr kumimoji="0" lang="en-US" altLang="en-US" sz="2400" b="1" u="sng" dirty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14400" y="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u="sng">
                <a:solidFill>
                  <a:schemeClr val="accent2"/>
                </a:solidFill>
              </a:rPr>
              <a:t>Psalms of Descriptive Praise </a:t>
            </a:r>
            <a:r>
              <a:rPr kumimoji="0" lang="en-US" altLang="en-US" sz="2400" b="1" i="1" u="sng">
                <a:solidFill>
                  <a:schemeClr val="accent2"/>
                </a:solidFill>
              </a:rPr>
              <a:t>(Hymns)</a:t>
            </a:r>
            <a:r>
              <a:rPr kumimoji="0" lang="en-US" altLang="en-US" sz="2400" b="1" u="sng">
                <a:solidFill>
                  <a:schemeClr val="accent2"/>
                </a:solidFill>
              </a:rPr>
              <a:t> </a:t>
            </a:r>
            <a:endParaRPr kumimoji="0" lang="en-US" altLang="en-US" sz="2400">
              <a:solidFill>
                <a:schemeClr val="accent2"/>
              </a:solidFill>
            </a:endParaRPr>
          </a:p>
        </p:txBody>
      </p:sp>
      <p:pic>
        <p:nvPicPr>
          <p:cNvPr id="16388" name="Picture 4" descr="ly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0"/>
            <a:ext cx="2335212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781800" y="3505200"/>
            <a:ext cx="2362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000" b="1">
                <a:latin typeface="Arial" charset="0"/>
              </a:rPr>
              <a:t>Drawing of a Lyre.                                                      Copyright Zondervan Image Archives</a:t>
            </a:r>
            <a:endParaRPr kumimoji="0" lang="en-US" altLang="en-US" sz="2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52800" y="15240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C.	Conclusion:	many options</a:t>
            </a:r>
            <a:endParaRPr kumimoji="0" lang="en-US" altLang="en-US" sz="2400" b="1" u="sng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2286000"/>
            <a:ext cx="1524000" cy="1981200"/>
            <a:chOff x="816" y="1728"/>
            <a:chExt cx="912" cy="1200"/>
          </a:xfrm>
        </p:grpSpPr>
        <p:grpSp>
          <p:nvGrpSpPr>
            <p:cNvPr id="17415" name="Group 4"/>
            <p:cNvGrpSpPr>
              <a:grpSpLocks/>
            </p:cNvGrpSpPr>
            <p:nvPr/>
          </p:nvGrpSpPr>
          <p:grpSpPr bwMode="auto">
            <a:xfrm>
              <a:off x="1296" y="1728"/>
              <a:ext cx="432" cy="1200"/>
              <a:chOff x="1296" y="768"/>
              <a:chExt cx="432" cy="1200"/>
            </a:xfrm>
          </p:grpSpPr>
          <p:sp>
            <p:nvSpPr>
              <p:cNvPr id="17417" name="Line 5"/>
              <p:cNvSpPr>
                <a:spLocks noChangeShapeType="1"/>
              </p:cNvSpPr>
              <p:nvPr/>
            </p:nvSpPr>
            <p:spPr bwMode="auto">
              <a:xfrm>
                <a:off x="1296" y="768"/>
                <a:ext cx="0" cy="120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8" name="Line 6"/>
              <p:cNvSpPr>
                <a:spLocks noChangeShapeType="1"/>
              </p:cNvSpPr>
              <p:nvPr/>
            </p:nvSpPr>
            <p:spPr bwMode="auto">
              <a:xfrm>
                <a:off x="1296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9" name="Line 7"/>
              <p:cNvSpPr>
                <a:spLocks noChangeShapeType="1"/>
              </p:cNvSpPr>
              <p:nvPr/>
            </p:nvSpPr>
            <p:spPr bwMode="auto">
              <a:xfrm>
                <a:off x="1296" y="768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816" y="2160"/>
              <a:ext cx="43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 sz="2400" b="1">
                  <a:solidFill>
                    <a:srgbClr val="CC0000"/>
                  </a:solidFill>
                </a:rPr>
                <a:t>any</a:t>
              </a:r>
              <a:endParaRPr kumimoji="0" lang="en-US" altLang="en-US" sz="2400" b="1"/>
            </a:p>
          </p:txBody>
        </p:sp>
      </p:grp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914400" y="228600"/>
            <a:ext cx="7315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>
                <a:solidFill>
                  <a:schemeClr val="accent2"/>
                </a:solidFill>
              </a:rPr>
              <a:t>Psalms of Descriptive Praise </a:t>
            </a:r>
            <a:r>
              <a:rPr kumimoji="0" lang="en-US" altLang="en-US" sz="2400" b="1" i="1" u="sng">
                <a:solidFill>
                  <a:schemeClr val="accent2"/>
                </a:solidFill>
              </a:rPr>
              <a:t>(Hymns)</a:t>
            </a:r>
            <a:r>
              <a:rPr kumimoji="0" lang="en-US" altLang="en-US" sz="2400" b="1" u="sng">
                <a:solidFill>
                  <a:schemeClr val="accent2"/>
                </a:solidFill>
              </a:rPr>
              <a:t> 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en-US" altLang="en-US" sz="2400">
              <a:solidFill>
                <a:schemeClr val="accent2"/>
              </a:solidFill>
            </a:endParaRPr>
          </a:p>
        </p:txBody>
      </p:sp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0" y="2057400"/>
          <a:ext cx="22193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886054" imgH="1461211" progId="MS_ClipArt_Gallery.5">
                  <p:embed/>
                </p:oleObj>
              </mc:Choice>
              <mc:Fallback>
                <p:oleObj name="Clip" r:id="rId3" imgW="886054" imgH="1461211" progId="MS_ClipArt_Gallery.5">
                  <p:embed/>
                  <p:pic>
                    <p:nvPicPr>
                      <p:cNvPr id="153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221932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276600" y="2133600"/>
            <a:ext cx="5867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1.	Renewed call to praise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2.	Exhortations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3. 	Petition, etc.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4.	Vow of praise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(Epilogue:	Hallelujah)</a:t>
            </a:r>
            <a:endParaRPr kumimoji="0" lang="en-US" altLang="en-US" sz="2400" b="1" u="sng"/>
          </a:p>
          <a:p>
            <a:pPr>
              <a:spcBef>
                <a:spcPct val="50000"/>
              </a:spcBef>
              <a:buClrTx/>
              <a:buFontTx/>
              <a:buNone/>
            </a:pPr>
            <a:endParaRPr kumimoji="0"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  <p:bldP spid="1537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JOURNAL THOUGHTS &amp; OBSERVATIONS</a:t>
            </a:r>
          </a:p>
        </p:txBody>
      </p:sp>
      <p:pic>
        <p:nvPicPr>
          <p:cNvPr id="22531" name="Picture 3" descr="bd0492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2525713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Psalm 113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(abbreviated outline; HO, p. 22)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I.  Call to Praise, 1-3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A.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Whom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Yahweh;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whom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servants;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Whom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1 (3-fold rep.)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B. Whom: Yahweh; When and Where, 2-3 [note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chiasm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]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371600" y="2133600"/>
            <a:ext cx="381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BB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3962400"/>
            <a:ext cx="9144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II.  Cause for Praise, 4-9b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A. Yahweh is over all (sovereign), 4-6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B. Yahweh Intervenes (gracious), 7-9b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III. Concluding Call to Praise, 9c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2133600"/>
            <a:ext cx="9144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1. Praise name of Yahweh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2. From now to the end [merism = always]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3. From place sun rises to sets [= everywhere]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4. Praise name of Yahweh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88" grpId="0" autoUpdateAnimBg="0"/>
      <p:bldP spid="16389" grpId="0" build="p" autoUpdateAnimBg="0"/>
      <p:bldP spid="16390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0" y="558800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/>
              <a:t> </a:t>
            </a:r>
            <a:r>
              <a:rPr lang="en-US" altLang="en-US" b="1" i="1" dirty="0"/>
              <a:t>Theological Basis and/or Implications</a:t>
            </a:r>
            <a:r>
              <a:rPr lang="en-US" altLang="en-US" b="1" dirty="0"/>
              <a:t> </a:t>
            </a:r>
          </a:p>
          <a:p>
            <a:r>
              <a:rPr lang="en-US" altLang="en-US" b="1" dirty="0"/>
              <a:t>      Each psalm has own distinct message; but some generalizations:</a:t>
            </a:r>
          </a:p>
          <a:p>
            <a:r>
              <a:rPr lang="en-US" altLang="en-US" b="1" dirty="0"/>
              <a:t>      </a:t>
            </a:r>
            <a:r>
              <a:rPr lang="en-US" altLang="en-US" b="1" dirty="0">
                <a:solidFill>
                  <a:schemeClr val="accent1"/>
                </a:solidFill>
              </a:rPr>
              <a:t>A. Petitions:</a:t>
            </a:r>
          </a:p>
          <a:p>
            <a:r>
              <a:rPr lang="en-US" altLang="en-US" b="1" dirty="0">
                <a:solidFill>
                  <a:schemeClr val="accent1"/>
                </a:solidFill>
              </a:rPr>
              <a:t>         	1.  God is to be approached boldly, with complete openness</a:t>
            </a:r>
          </a:p>
          <a:p>
            <a:r>
              <a:rPr lang="en-US" altLang="en-US" b="1" dirty="0">
                <a:solidFill>
                  <a:schemeClr val="accent1"/>
                </a:solidFill>
              </a:rPr>
              <a:t>         	2.  Even in despair, the psalmist expressed trust</a:t>
            </a:r>
          </a:p>
          <a:p>
            <a:endParaRPr lang="en-US" altLang="en-US" b="1" dirty="0"/>
          </a:p>
          <a:p>
            <a:r>
              <a:rPr lang="en-US" altLang="en-US" b="1" dirty="0"/>
              <a:t>      </a:t>
            </a:r>
            <a:r>
              <a:rPr lang="en-US" altLang="en-US" b="1" dirty="0">
                <a:solidFill>
                  <a:schemeClr val="hlink"/>
                </a:solidFill>
              </a:rPr>
              <a:t>B. Thanksgivings:</a:t>
            </a:r>
          </a:p>
          <a:p>
            <a:r>
              <a:rPr lang="en-US" altLang="en-US" b="1" dirty="0">
                <a:solidFill>
                  <a:schemeClr val="hlink"/>
                </a:solidFill>
              </a:rPr>
              <a:t>         	1.  God is to be thanked by testimony before  the community</a:t>
            </a:r>
            <a:br>
              <a:rPr lang="en-US" altLang="en-US" b="1" dirty="0">
                <a:solidFill>
                  <a:schemeClr val="hlink"/>
                </a:solidFill>
              </a:rPr>
            </a:br>
            <a:r>
              <a:rPr lang="en-US" altLang="en-US" b="1" dirty="0">
                <a:solidFill>
                  <a:schemeClr val="hlink"/>
                </a:solidFill>
              </a:rPr>
              <a:t>                 in celebration</a:t>
            </a:r>
          </a:p>
          <a:p>
            <a:r>
              <a:rPr lang="en-US" altLang="en-US" b="1" dirty="0">
                <a:solidFill>
                  <a:schemeClr val="hlink"/>
                </a:solidFill>
              </a:rPr>
              <a:t>         	2.  God is experientially knowable</a:t>
            </a:r>
          </a:p>
          <a:p>
            <a:r>
              <a:rPr lang="en-US" altLang="en-US" b="1" dirty="0">
                <a:solidFill>
                  <a:schemeClr val="hlink"/>
                </a:solidFill>
              </a:rPr>
              <a:t>         	3.  Faith in God who acts on their behalf</a:t>
            </a:r>
          </a:p>
          <a:p>
            <a:endParaRPr lang="en-US" altLang="en-US" b="1" dirty="0">
              <a:solidFill>
                <a:schemeClr val="hlink"/>
              </a:solidFill>
            </a:endParaRPr>
          </a:p>
          <a:p>
            <a:r>
              <a:rPr lang="en-US" altLang="en-US" b="1" dirty="0"/>
              <a:t>      </a:t>
            </a:r>
            <a:r>
              <a:rPr lang="en-US" altLang="en-US" b="1" dirty="0">
                <a:solidFill>
                  <a:schemeClr val="accent2"/>
                </a:solidFill>
              </a:rPr>
              <a:t>C. Hymns:</a:t>
            </a:r>
          </a:p>
          <a:p>
            <a:r>
              <a:rPr lang="en-US" altLang="en-US" b="1" dirty="0">
                <a:solidFill>
                  <a:schemeClr val="accent2"/>
                </a:solidFill>
              </a:rPr>
              <a:t>         	1.  God is worthy of praise</a:t>
            </a:r>
          </a:p>
          <a:p>
            <a:r>
              <a:rPr lang="en-US" altLang="en-US" b="1" dirty="0">
                <a:solidFill>
                  <a:schemeClr val="accent2"/>
                </a:solidFill>
              </a:rPr>
              <a:t>         	2.  God, who is majestic and sovereign, graciously</a:t>
            </a:r>
            <a:br>
              <a:rPr lang="en-US" altLang="en-US" b="1" dirty="0">
                <a:solidFill>
                  <a:schemeClr val="accent2"/>
                </a:solidFill>
              </a:rPr>
            </a:br>
            <a:r>
              <a:rPr lang="en-US" altLang="en-US" b="1" dirty="0">
                <a:solidFill>
                  <a:schemeClr val="accent2"/>
                </a:solidFill>
              </a:rPr>
              <a:t>                 condescends to care for those who trust God</a:t>
            </a:r>
            <a:r>
              <a:rPr lang="en-US" altLang="en-US" b="1" dirty="0"/>
              <a:t>  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u="sng" dirty="0"/>
              <a:t>BACKGROUND ON PSALMS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AEE779-ED1E-17F7-AD88-E730B316F567}"/>
              </a:ext>
            </a:extLst>
          </p:cNvPr>
          <p:cNvSpPr txBox="1"/>
          <p:nvPr/>
        </p:nvSpPr>
        <p:spPr>
          <a:xfrm>
            <a:off x="838200" y="609600"/>
            <a:ext cx="7620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REVIEW</a:t>
            </a:r>
          </a:p>
          <a:p>
            <a:pPr algn="ctr"/>
            <a:endParaRPr lang="en-US" sz="2800" b="1" dirty="0"/>
          </a:p>
          <a:p>
            <a:r>
              <a:rPr lang="en-US" sz="2800" b="1" dirty="0"/>
              <a:t>Purpose / Main Point for Assign. #1</a:t>
            </a:r>
          </a:p>
          <a:p>
            <a:endParaRPr lang="en-US" b="1" dirty="0"/>
          </a:p>
          <a:p>
            <a:r>
              <a:rPr lang="en-US" b="1" dirty="0"/>
              <a:t>Most people summarize </a:t>
            </a:r>
            <a:r>
              <a:rPr lang="en-US" b="1" dirty="0">
                <a:solidFill>
                  <a:srgbClr val="C00000"/>
                </a:solidFill>
              </a:rPr>
              <a:t>WHAT</a:t>
            </a:r>
            <a:r>
              <a:rPr lang="en-US" b="1" dirty="0">
                <a:solidFill>
                  <a:schemeClr val="accent1"/>
                </a:solidFill>
              </a:rPr>
              <a:t> they think </a:t>
            </a:r>
            <a:r>
              <a:rPr lang="en-US" b="1" dirty="0"/>
              <a:t>a text means. </a:t>
            </a:r>
          </a:p>
          <a:p>
            <a:endParaRPr lang="en-US" b="1" dirty="0"/>
          </a:p>
          <a:p>
            <a:r>
              <a:rPr lang="en-US" b="1" dirty="0"/>
              <a:t> When describing a literary genre, hopefully, they start thinking about </a:t>
            </a:r>
            <a:r>
              <a:rPr lang="en-US" b="1" dirty="0">
                <a:solidFill>
                  <a:srgbClr val="C00000"/>
                </a:solidFill>
              </a:rPr>
              <a:t>HOW</a:t>
            </a:r>
            <a:r>
              <a:rPr lang="en-US" b="1" dirty="0"/>
              <a:t> it means (literary features) and </a:t>
            </a:r>
            <a:r>
              <a:rPr lang="en-US" b="1" dirty="0">
                <a:solidFill>
                  <a:srgbClr val="C00000"/>
                </a:solidFill>
              </a:rPr>
              <a:t>WHY</a:t>
            </a:r>
            <a:r>
              <a:rPr lang="en-US" b="1" dirty="0"/>
              <a:t> (its communicative intention).  </a:t>
            </a:r>
          </a:p>
          <a:p>
            <a:endParaRPr lang="en-US" b="1" dirty="0"/>
          </a:p>
          <a:p>
            <a:r>
              <a:rPr lang="en-US" sz="2800" b="1" dirty="0"/>
              <a:t>Good textual interpretation follows the reverse order: </a:t>
            </a:r>
            <a:r>
              <a:rPr lang="en-US" sz="2800" b="1" dirty="0">
                <a:solidFill>
                  <a:srgbClr val="C00000"/>
                </a:solidFill>
              </a:rPr>
              <a:t>WHY</a:t>
            </a:r>
            <a:r>
              <a:rPr lang="en-US" sz="2800" b="1" dirty="0"/>
              <a:t> (intention of the genre), then </a:t>
            </a:r>
            <a:r>
              <a:rPr lang="en-US" sz="2800" b="1" dirty="0">
                <a:solidFill>
                  <a:srgbClr val="C00000"/>
                </a:solidFill>
              </a:rPr>
              <a:t>HOW</a:t>
            </a:r>
            <a:r>
              <a:rPr lang="en-US" sz="2800" b="1" dirty="0"/>
              <a:t> (key features),  and then deciding </a:t>
            </a:r>
            <a:r>
              <a:rPr lang="en-US" sz="2800" b="1" dirty="0">
                <a:solidFill>
                  <a:srgbClr val="C00000"/>
                </a:solidFill>
              </a:rPr>
              <a:t>WHAT</a:t>
            </a:r>
            <a:r>
              <a:rPr lang="en-US" sz="2800" b="1" dirty="0"/>
              <a:t> it means.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96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4038600" y="5715000"/>
            <a:ext cx="1066800" cy="990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Addressee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7924800" y="2819400"/>
            <a:ext cx="1066800" cy="990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Referent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152400" y="2895600"/>
            <a:ext cx="1066800" cy="990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Medium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4038600" y="152400"/>
            <a:ext cx="1066800" cy="990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Speaker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200400" y="1371600"/>
            <a:ext cx="26670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Rhetorical intent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200400" y="1981200"/>
            <a:ext cx="26670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Rhetorical strategy/“rules”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200400" y="4191000"/>
            <a:ext cx="26670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Reading strategy/ “rules”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3200400" y="5029200"/>
            <a:ext cx="26670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Rhetorical impact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3200400" y="2590800"/>
            <a:ext cx="26670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Literary features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4648200" y="175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46482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648200" y="4572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464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4648200" y="3200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>
            <a:off x="3200400" y="3200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3200400" y="3200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5715000" y="320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5867400" y="3200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3200400" y="3733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3505200" y="3657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V="1">
            <a:off x="3200400" y="3657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5867400" y="3657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46482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2819400" y="3276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Form</a:t>
            </a: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5334000" y="3276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Content</a:t>
            </a:r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2590800" y="2590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 flipV="1">
            <a:off x="2590800" y="25146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>
            <a:off x="2590800" y="38862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1981200" y="3048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text</a:t>
            </a:r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>
            <a:off x="6858000" y="1524000"/>
            <a:ext cx="0" cy="3733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88" name="Line 32"/>
          <p:cNvSpPr>
            <a:spLocks noChangeShapeType="1"/>
          </p:cNvSpPr>
          <p:nvPr/>
        </p:nvSpPr>
        <p:spPr bwMode="auto">
          <a:xfrm flipH="1">
            <a:off x="5943600" y="5257800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 flipH="1">
            <a:off x="5943600" y="1524000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6858000" y="4191000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effective communication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>
            <a:off x="1905000" y="2133600"/>
            <a:ext cx="11430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>
            <a:off x="1905000" y="4419600"/>
            <a:ext cx="12192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>
            <a:off x="1905000" y="2133600"/>
            <a:ext cx="0" cy="2286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228600" y="3962400"/>
            <a:ext cx="2133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creates   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</a:p>
          <a:p>
            <a:pPr marL="0" marR="0" lvl="0" indent="0" algn="l" defTabSz="914400" rtl="0" eaLnBrk="0" fontAlgn="base" latinLnBrk="0" hangingPunct="0">
              <a:lnSpc>
                <a:spcPts val="1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effective</a:t>
            </a: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communication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45095" name="Group 39"/>
          <p:cNvGrpSpPr>
            <a:grpSpLocks/>
          </p:cNvGrpSpPr>
          <p:nvPr/>
        </p:nvGrpSpPr>
        <p:grpSpPr bwMode="auto">
          <a:xfrm>
            <a:off x="2743200" y="4572000"/>
            <a:ext cx="1295400" cy="1676400"/>
            <a:chOff x="1728" y="2880"/>
            <a:chExt cx="816" cy="1056"/>
          </a:xfrm>
        </p:grpSpPr>
        <p:sp>
          <p:nvSpPr>
            <p:cNvPr id="45097" name="Line 40"/>
            <p:cNvSpPr>
              <a:spLocks noChangeShapeType="1"/>
            </p:cNvSpPr>
            <p:nvPr/>
          </p:nvSpPr>
          <p:spPr bwMode="auto">
            <a:xfrm flipH="1">
              <a:off x="1728" y="39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098" name="Line 41"/>
            <p:cNvSpPr>
              <a:spLocks noChangeShapeType="1"/>
            </p:cNvSpPr>
            <p:nvPr/>
          </p:nvSpPr>
          <p:spPr bwMode="auto">
            <a:xfrm flipV="1">
              <a:off x="1728" y="297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099" name="Line 42"/>
            <p:cNvSpPr>
              <a:spLocks noChangeShapeType="1"/>
            </p:cNvSpPr>
            <p:nvPr/>
          </p:nvSpPr>
          <p:spPr bwMode="auto">
            <a:xfrm>
              <a:off x="1728" y="297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100" name="Line 43"/>
            <p:cNvSpPr>
              <a:spLocks noChangeShapeType="1"/>
            </p:cNvSpPr>
            <p:nvPr/>
          </p:nvSpPr>
          <p:spPr bwMode="auto">
            <a:xfrm flipV="1">
              <a:off x="2256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5096" name="Text Box 44"/>
          <p:cNvSpPr txBox="1">
            <a:spLocks noChangeArrowheads="1"/>
          </p:cNvSpPr>
          <p:nvPr/>
        </p:nvSpPr>
        <p:spPr bwMode="auto">
          <a:xfrm>
            <a:off x="0" y="228600"/>
            <a:ext cx="37338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Courier New" pitchFamily="49" charset="0"/>
              </a:rPr>
              <a:t>REVIEW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ourier New" pitchFamily="49" charset="0"/>
              </a:rPr>
              <a:t>Communication Chart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C546A9-61BD-2CA0-E1E4-1F201A223928}"/>
              </a:ext>
            </a:extLst>
          </p:cNvPr>
          <p:cNvSpPr txBox="1"/>
          <p:nvPr/>
        </p:nvSpPr>
        <p:spPr>
          <a:xfrm>
            <a:off x="59874" y="5122182"/>
            <a:ext cx="3445325" cy="15696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When </a:t>
            </a:r>
            <a:r>
              <a:rPr lang="en-US" u="sng" dirty="0"/>
              <a:t>rhetorical strategy</a:t>
            </a:r>
            <a:r>
              <a:rPr lang="en-US" dirty="0"/>
              <a:t> matches </a:t>
            </a:r>
            <a:r>
              <a:rPr lang="en-US" u="sng" dirty="0"/>
              <a:t>reading strategy </a:t>
            </a:r>
            <a:r>
              <a:rPr lang="en-US" dirty="0"/>
              <a:t>= effective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3471253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REVIEW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u="sng" dirty="0">
              <a:solidFill>
                <a:srgbClr val="333333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APPLICATION OF PROCESS OF COMMUNICATION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reading a specific OT text: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" y="2192085"/>
            <a:ext cx="9067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General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1.  Identify the literary genre and its function(s) in general. [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]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2.  Identify the general literary features of that genre and their 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intended impact. [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HOW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]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Create a "Reading Strategy"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Specific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3.  Identify the literary features of a specific text and their specific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impact. 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Apply Reading Strategy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4.  Evaluate in terms of intended function/</a:t>
            </a:r>
            <a:r>
              <a:rPr kumimoji="0" lang="en-US" altLang="en-US" sz="2400" b="1" dirty="0">
                <a:solidFill>
                  <a:srgbClr val="3333CC"/>
                </a:solidFill>
              </a:rPr>
              <a:t>total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impact.  [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]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Define “Cult”/“Cultic”</a:t>
            </a:r>
            <a:endParaRPr lang="en-US" altLang="en-US" sz="1200" b="1"/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Any tangible expressions of religion (rituals, gestures, places, objects, personnel, seasons, etc.)</a:t>
            </a:r>
          </a:p>
        </p:txBody>
      </p:sp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152400" y="2057400"/>
          <a:ext cx="2768600" cy="456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952360" imgH="4867920" progId="MS_ClipArt_Gallery.5">
                  <p:embed/>
                </p:oleObj>
              </mc:Choice>
              <mc:Fallback>
                <p:oleObj name="Clip" r:id="rId2" imgW="2952360" imgH="4867920" progId="MS_ClipArt_Gallery.5">
                  <p:embed/>
                  <p:pic>
                    <p:nvPicPr>
                      <p:cNvPr id="205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2768600" cy="456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9" name="Object 5"/>
          <p:cNvGraphicFramePr>
            <a:graphicFrameLocks noChangeAspect="1"/>
          </p:cNvGraphicFramePr>
          <p:nvPr/>
        </p:nvGraphicFramePr>
        <p:xfrm>
          <a:off x="3276600" y="4495800"/>
          <a:ext cx="2968625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822320" imgH="1334880" progId="MS_ClipArt_Gallery.5">
                  <p:embed/>
                </p:oleObj>
              </mc:Choice>
              <mc:Fallback>
                <p:oleObj name="Clip" r:id="rId4" imgW="1822320" imgH="1334880" progId="MS_ClipArt_Gallery.5">
                  <p:embed/>
                  <p:pic>
                    <p:nvPicPr>
                      <p:cNvPr id="205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95800"/>
                        <a:ext cx="2968625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0" name="Object 6"/>
          <p:cNvGraphicFramePr>
            <a:graphicFrameLocks noChangeAspect="1"/>
          </p:cNvGraphicFramePr>
          <p:nvPr/>
        </p:nvGraphicFramePr>
        <p:xfrm>
          <a:off x="5638800" y="1981200"/>
          <a:ext cx="2478088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792800" imgH="1584360" progId="MS_ClipArt_Gallery.5">
                  <p:embed/>
                </p:oleObj>
              </mc:Choice>
              <mc:Fallback>
                <p:oleObj name="Clip" r:id="rId6" imgW="1792800" imgH="1584360" progId="MS_ClipArt_Gallery.5">
                  <p:embed/>
                  <p:pic>
                    <p:nvPicPr>
                      <p:cNvPr id="2058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981200"/>
                        <a:ext cx="2478088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		Today			Ancient Israel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Rituals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Gestures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Places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Objects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Personnel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Seasons</a:t>
            </a:r>
          </a:p>
        </p:txBody>
      </p:sp>
      <p:graphicFrame>
        <p:nvGraphicFramePr>
          <p:cNvPr id="206853" name="Object 5"/>
          <p:cNvGraphicFramePr>
            <a:graphicFrameLocks noChangeAspect="1"/>
          </p:cNvGraphicFramePr>
          <p:nvPr/>
        </p:nvGraphicFramePr>
        <p:xfrm>
          <a:off x="7315200" y="0"/>
          <a:ext cx="1617663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952360" imgH="4867920" progId="MS_ClipArt_Gallery.5">
                  <p:embed/>
                </p:oleObj>
              </mc:Choice>
              <mc:Fallback>
                <p:oleObj name="Clip" r:id="rId3" imgW="2952360" imgH="4867920" progId="MS_ClipArt_Gallery.5">
                  <p:embed/>
                  <p:pic>
                    <p:nvPicPr>
                      <p:cNvPr id="206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0"/>
                        <a:ext cx="1617663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838200" y="3810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3"/>
              </a:rPr>
              <a:t>SAMARITAN  VIDEO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143000"/>
            <a:ext cx="6447183" cy="54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4361"/>
      </p:ext>
    </p:extLst>
  </p:cSld>
  <p:clrMapOvr>
    <a:masterClrMapping/>
  </p:clrMapOvr>
</p:sld>
</file>

<file path=ppt/theme/theme1.xml><?xml version="1.0" encoding="utf-8"?>
<a:theme xmlns:a="http://schemas.openxmlformats.org/drawingml/2006/main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2_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1_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Seren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erene.pot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.pot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333333"/>
    </a:dk1>
    <a:lt1>
      <a:srgbClr val="A9BDA9"/>
    </a:lt1>
    <a:dk2>
      <a:srgbClr val="004C2B"/>
    </a:dk2>
    <a:lt2>
      <a:srgbClr val="578963"/>
    </a:lt2>
    <a:accent1>
      <a:srgbClr val="3333CC"/>
    </a:accent1>
    <a:accent2>
      <a:srgbClr val="009900"/>
    </a:accent2>
    <a:accent3>
      <a:srgbClr val="D1DBD1"/>
    </a:accent3>
    <a:accent4>
      <a:srgbClr val="2A2A2A"/>
    </a:accent4>
    <a:accent5>
      <a:srgbClr val="ADADE2"/>
    </a:accent5>
    <a:accent6>
      <a:srgbClr val="008A00"/>
    </a:accent6>
    <a:hlink>
      <a:srgbClr val="CC0000"/>
    </a:hlink>
    <a:folHlink>
      <a:srgbClr val="996633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333333"/>
    </a:dk1>
    <a:lt1>
      <a:srgbClr val="A9BDA9"/>
    </a:lt1>
    <a:dk2>
      <a:srgbClr val="004C2B"/>
    </a:dk2>
    <a:lt2>
      <a:srgbClr val="578963"/>
    </a:lt2>
    <a:accent1>
      <a:srgbClr val="3333CC"/>
    </a:accent1>
    <a:accent2>
      <a:srgbClr val="009900"/>
    </a:accent2>
    <a:accent3>
      <a:srgbClr val="D1DBD1"/>
    </a:accent3>
    <a:accent4>
      <a:srgbClr val="2A2A2A"/>
    </a:accent4>
    <a:accent5>
      <a:srgbClr val="ADADE2"/>
    </a:accent5>
    <a:accent6>
      <a:srgbClr val="008A00"/>
    </a:accent6>
    <a:hlink>
      <a:srgbClr val="CC0000"/>
    </a:hlink>
    <a:folHlink>
      <a:srgbClr val="9966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W:\windows\MS\97\msoffice.sr2\Template\Designs\SERENE.POT</Template>
  <TotalTime>4168</TotalTime>
  <Words>2587</Words>
  <Application>Microsoft Office PowerPoint</Application>
  <PresentationFormat>On-screen Show (4:3)</PresentationFormat>
  <Paragraphs>307</Paragraphs>
  <Slides>31</Slides>
  <Notes>4</Notes>
  <HiddenSlides>3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Courier New</vt:lpstr>
      <vt:lpstr>Monotype Sorts</vt:lpstr>
      <vt:lpstr>Times New Roman</vt:lpstr>
      <vt:lpstr>Serene</vt:lpstr>
      <vt:lpstr>2_Serene</vt:lpstr>
      <vt:lpstr>1_Serene</vt:lpstr>
      <vt:lpstr>3_Serene</vt:lpstr>
      <vt:lpstr>4_Serene</vt:lpstr>
      <vt:lpstr>6_Serene</vt:lpstr>
      <vt:lpstr>Clip</vt:lpstr>
      <vt:lpstr>Comprehending the Psalms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 LITERATURE P&amp;R 2010</dc:title>
  <dc:creator>Dr. Rodney K. Duke</dc:creator>
  <cp:lastModifiedBy>Rodney Duke</cp:lastModifiedBy>
  <cp:revision>120</cp:revision>
  <cp:lastPrinted>2002-05-20T20:53:18Z</cp:lastPrinted>
  <dcterms:created xsi:type="dcterms:W3CDTF">1999-08-18T12:34:09Z</dcterms:created>
  <dcterms:modified xsi:type="dcterms:W3CDTF">2026-04-29T16:01:36Z</dcterms:modified>
</cp:coreProperties>
</file>